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iong Pan" userId="93dd684f-5aa0-45e7-b9a8-3bc69d77ac87" providerId="ADAL" clId="{08CF4EA3-60DA-41E0-A0A8-675CFB488C9C}"/>
    <pc:docChg chg="addSld delSld modSld">
      <pc:chgData name="Qiong Pan" userId="93dd684f-5aa0-45e7-b9a8-3bc69d77ac87" providerId="ADAL" clId="{08CF4EA3-60DA-41E0-A0A8-675CFB488C9C}" dt="2024-01-19T12:59:14.735" v="2" actId="20577"/>
      <pc:docMkLst>
        <pc:docMk/>
      </pc:docMkLst>
      <pc:sldChg chg="modSp mod">
        <pc:chgData name="Qiong Pan" userId="93dd684f-5aa0-45e7-b9a8-3bc69d77ac87" providerId="ADAL" clId="{08CF4EA3-60DA-41E0-A0A8-675CFB488C9C}" dt="2024-01-19T12:59:14.735" v="2" actId="20577"/>
        <pc:sldMkLst>
          <pc:docMk/>
          <pc:sldMk cId="4211256836" sldId="276"/>
        </pc:sldMkLst>
        <pc:spChg chg="mod">
          <ac:chgData name="Qiong Pan" userId="93dd684f-5aa0-45e7-b9a8-3bc69d77ac87" providerId="ADAL" clId="{08CF4EA3-60DA-41E0-A0A8-675CFB488C9C}" dt="2024-01-19T12:59:14.735" v="2" actId="20577"/>
          <ac:spMkLst>
            <pc:docMk/>
            <pc:sldMk cId="4211256836" sldId="276"/>
            <ac:spMk id="12" creationId="{C667A39C-AB62-03F6-55E1-9768C1B4BD91}"/>
          </ac:spMkLst>
        </pc:spChg>
      </pc:sldChg>
      <pc:sldChg chg="new del">
        <pc:chgData name="Qiong Pan" userId="93dd684f-5aa0-45e7-b9a8-3bc69d77ac87" providerId="ADAL" clId="{08CF4EA3-60DA-41E0-A0A8-675CFB488C9C}" dt="2024-01-19T12:58:02.937" v="1" actId="47"/>
        <pc:sldMkLst>
          <pc:docMk/>
          <pc:sldMk cId="1300238179" sldId="277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D5DF5-9F45-2D4F-85C0-0E1A674B7E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A7AA82-58DF-0463-8C30-B2E9E35B6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F2B46-1B12-5329-A8DF-E841EFCA3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84971-2102-AA78-9205-5758F5189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83B3A-01C6-5644-51E0-F8F8C48B0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5520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1CD2B-1D6D-91FD-8569-D855AB93F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1098D6-F264-7014-746A-F7F0618FF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1526F-C474-6553-2F60-779E313AF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1D32-5941-F413-50C7-5736362CD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57931-44F3-0931-FAA3-630C536EC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3031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8E9A9A-EF44-A301-C46E-BF72A10F81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A1AF3-278B-4910-CEB2-759C1C6F1A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9003D-5EBE-84C5-D949-B78834207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A8409-3A1E-5B26-7434-FBBFD647E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DFCD2-FEE6-74CC-47E8-90B182D52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505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09045-1697-E15C-83B7-12B354EDF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5E35B-4109-8A7E-C1FF-A6DD21B6B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50AF9-A6D7-07EE-09AB-BF2643D89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A5C14-8C4D-7ED2-E426-66EB5F3E2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53D34-E09A-3F44-857A-AD6285F38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1988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35222-225B-8DEC-7B92-BB3F0ECEC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AC9DA0-8EFA-4670-EBDD-3DB534970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30733-24BA-326F-E084-458A10163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8C8BA-C206-F286-1E4D-9F4DE5B2E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160C4-B6BF-9922-A03D-81F91217D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0009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3CCF5-600D-26FB-C73F-E57C3C0D2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EE682-842F-99FA-648C-C50A255FA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FA77D0-A23D-BFEB-9B66-1FE1BE9EF2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8B36A-D67E-C283-48F3-5E2AED7B4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41EEA4-2A92-DB26-685C-BD058D063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59E2B-0B05-2585-8960-D2FC2F04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3162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645E2-DBC5-A9EF-88A8-DB9FAE7F1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CD7E0-3B0B-6B12-3CC2-0D1B27C25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C42666-23A0-1689-2229-345B17D1A7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AE06A2-EC97-737F-9701-EDBEEA3593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BEF6CB-9CDC-0F27-DC19-2E83B0F89E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8CDA2E-008D-EA2F-8A2F-9722C9CE4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169809-F198-1208-53C1-0EF64056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8D1DE-7119-520C-7A8A-08E378BAD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0225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9B86D-C520-5691-2B66-49BD17862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84D980-AD8E-6F81-7921-EA518BA07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A36D34-DF52-0BBD-0934-4511BA50C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B0A29D-C5F9-F5F1-F6FF-6374F38C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673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BC7772-E3FD-84FF-57FD-FD5F9FFB1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656517-BCB7-4DD8-D9B8-5C51021AD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A52D49-97D8-197A-5702-B8CB6F621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207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6AFA1-DEC3-71E6-11A3-1D3CBB0DF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79694-AC1F-AE7B-B08F-011C649EA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A012C9-54FF-1960-77C2-8C2348E7C9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4BE9AF-A333-AED9-FBF8-631C19300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0D78D-A86E-6AC9-2464-74F6DA7B1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108806-183A-905D-4189-9EB4E9135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6916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612A-DB0C-8096-180B-2316B4C5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F4ADA2-D8EA-A66B-0719-587E5A446D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84370E-47BA-09F4-98E1-AE55AC33E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9C0B9-112B-2FF6-DB9D-32C2B7865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147BD0-5A17-06DA-1870-6C145A8F3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B6548-A707-3DBA-8AD7-256E79B2C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2743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DC08FC-2502-1D97-72EB-70ECA254C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9CC44-8559-6FF3-5C88-AE903A00A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50F70-8DB3-9604-5169-792B95A676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2B2F5-F057-411D-A519-951A36FAE4F0}" type="datetimeFigureOut">
              <a:rPr lang="en-GB" smtClean="0"/>
              <a:t>19/01/2024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A2276-0E20-4F0B-66A5-5CB7D32BFE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AF611-40BC-40E8-1C25-504EE342A0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B3EEA9-3B82-46EA-A252-E8A8F221B5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7030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829365-5B49-631D-33B6-D7C014BCC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9167" y="394385"/>
            <a:ext cx="3668260" cy="25893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7FADC5F-8580-1A94-545F-C28DDB2E4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9167" y="3014309"/>
            <a:ext cx="3668262" cy="25893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EE3B99B-6499-61E5-E8AD-7BED407CE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4389" y="2905749"/>
            <a:ext cx="1104788" cy="3899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B04A66-3CBC-94FE-48F1-B18636929E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134" y="2905750"/>
            <a:ext cx="1104788" cy="38992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0EFF67-5DEA-DF84-9FD7-ECC429CE08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1870" y="394385"/>
            <a:ext cx="3668260" cy="25893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DC317C-384C-E5AF-2B9E-8C168BB00A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4573" y="394385"/>
            <a:ext cx="3668260" cy="2589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05DD62-D72D-AA27-C9B2-1B37AA36EA00}"/>
              </a:ext>
            </a:extLst>
          </p:cNvPr>
          <p:cNvSpPr txBox="1"/>
          <p:nvPr/>
        </p:nvSpPr>
        <p:spPr>
          <a:xfrm>
            <a:off x="900912" y="2752913"/>
            <a:ext cx="264687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Figure 1.</a:t>
            </a:r>
            <a:r>
              <a:rPr lang="en-GB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 (-) ESI FT-ICR MS spectrum of XX01</a:t>
            </a:r>
            <a:r>
              <a:rPr lang="en-US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endParaRPr lang="en-GB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B801BF-57A5-03F8-FE37-896EC94E50E3}"/>
              </a:ext>
            </a:extLst>
          </p:cNvPr>
          <p:cNvSpPr txBox="1"/>
          <p:nvPr/>
        </p:nvSpPr>
        <p:spPr>
          <a:xfrm>
            <a:off x="1875948" y="4115980"/>
            <a:ext cx="238592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Figure 4.</a:t>
            </a:r>
            <a:r>
              <a:rPr lang="en-GB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900" dirty="0">
                <a:effectLst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Detected lines of extracted peaks on the 2D integer-decimal map of FT-ICR MS spectrum of </a:t>
            </a:r>
            <a:r>
              <a:rPr lang="en-US" altLang="zh-CN" sz="900" dirty="0">
                <a:effectLst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XX01S</a:t>
            </a:r>
            <a:endParaRPr lang="en-GB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2459C8-CF03-7695-B22F-242E1FAB2D89}"/>
              </a:ext>
            </a:extLst>
          </p:cNvPr>
          <p:cNvSpPr txBox="1"/>
          <p:nvPr/>
        </p:nvSpPr>
        <p:spPr>
          <a:xfrm>
            <a:off x="5818611" y="4115980"/>
            <a:ext cx="234055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Figure 5.</a:t>
            </a:r>
            <a:r>
              <a:rPr lang="en-GB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900" dirty="0">
                <a:effectLst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Calibration path </a:t>
            </a:r>
            <a:r>
              <a:rPr lang="en-GB" sz="900" dirty="0">
                <a:effectLst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on the 2D integer-decimal map of FT-ICR MS spectrum of </a:t>
            </a:r>
            <a:r>
              <a:rPr lang="en-US" altLang="zh-CN" sz="900" dirty="0">
                <a:effectLst/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XX01S</a:t>
            </a:r>
            <a:endParaRPr lang="en-GB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DAC02F-6090-D8A3-25AA-6E2D65408646}"/>
              </a:ext>
            </a:extLst>
          </p:cNvPr>
          <p:cNvSpPr txBox="1"/>
          <p:nvPr/>
        </p:nvSpPr>
        <p:spPr>
          <a:xfrm>
            <a:off x="4759069" y="2752913"/>
            <a:ext cx="31149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Figure 2.</a:t>
            </a:r>
            <a:r>
              <a:rPr lang="en-GB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 Integer-decimal visualization of peaks of XX01</a:t>
            </a:r>
            <a:r>
              <a:rPr lang="en-US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endParaRPr lang="en-GB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67A39C-AB62-03F6-55E1-9768C1B4BD91}"/>
              </a:ext>
            </a:extLst>
          </p:cNvPr>
          <p:cNvSpPr txBox="1"/>
          <p:nvPr/>
        </p:nvSpPr>
        <p:spPr>
          <a:xfrm>
            <a:off x="8500922" y="2752913"/>
            <a:ext cx="3171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Figure 3.</a:t>
            </a:r>
            <a:r>
              <a:rPr lang="en-GB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 Mass error (compared to theoretical m/z) and </a:t>
            </a:r>
            <a:r>
              <a:rPr lang="zh-CN" altLang="en-GB" sz="900" dirty="0">
                <a:latin typeface="Arial" panose="020B0604020202020204" pitchFamily="34" charset="0"/>
                <a:cs typeface="Arial" panose="020B0604020202020204" pitchFamily="34" charset="0"/>
              </a:rPr>
              <a:t>𝑚</a:t>
            </a:r>
            <a:r>
              <a:rPr lang="en-GB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zh-CN" altLang="en-GB" sz="900" dirty="0">
                <a:latin typeface="Arial" panose="020B0604020202020204" pitchFamily="34" charset="0"/>
                <a:cs typeface="Arial" panose="020B0604020202020204" pitchFamily="34" charset="0"/>
              </a:rPr>
              <a:t>𝑧 </a:t>
            </a:r>
            <a:r>
              <a:rPr lang="en-GB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plot of FT-ICR MS spectrum of XX01</a:t>
            </a:r>
            <a:r>
              <a:rPr lang="en-US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endParaRPr lang="en-GB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528AF6-45CB-5415-F249-DB57222DA3E2}"/>
              </a:ext>
            </a:extLst>
          </p:cNvPr>
          <p:cNvSpPr txBox="1"/>
          <p:nvPr/>
        </p:nvSpPr>
        <p:spPr>
          <a:xfrm>
            <a:off x="8500922" y="5561467"/>
            <a:ext cx="3171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Figure 6.</a:t>
            </a:r>
            <a:r>
              <a:rPr lang="en-GB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 van Krevelen diagram of assigned peaks of FT-ICR MS spectrum of XX01</a:t>
            </a:r>
            <a:r>
              <a:rPr lang="en-US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endParaRPr lang="en-GB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7584C4-193D-C3D4-CAA5-D2F5F1E4A32B}"/>
              </a:ext>
            </a:extLst>
          </p:cNvPr>
          <p:cNvSpPr txBox="1"/>
          <p:nvPr/>
        </p:nvSpPr>
        <p:spPr>
          <a:xfrm>
            <a:off x="6801091" y="6337978"/>
            <a:ext cx="527660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altLang="zh-CN" sz="900" dirty="0">
                <a:latin typeface="Arial" panose="020B0604020202020204" pitchFamily="34" charset="0"/>
                <a:cs typeface="Arial" panose="020B0604020202020204" pitchFamily="34" charset="0"/>
              </a:rPr>
              <a:t>*A detailed sample description can be found in our previous work by </a:t>
            </a:r>
            <a:r>
              <a:rPr lang="en-GB" altLang="zh-CN" sz="900" i="1" dirty="0">
                <a:latin typeface="Arial" panose="020B0604020202020204" pitchFamily="34" charset="0"/>
                <a:cs typeface="Arial" panose="020B0604020202020204" pitchFamily="34" charset="0"/>
              </a:rPr>
              <a:t>Pan, Q., et al., Machine-learning assisted molecular formula assignment to high-resolution mass spectrometry data of dissolved organic matter. </a:t>
            </a:r>
            <a:r>
              <a:rPr lang="en-GB" altLang="zh-CN" sz="900" i="1" dirty="0" err="1">
                <a:latin typeface="Arial" panose="020B0604020202020204" pitchFamily="34" charset="0"/>
                <a:cs typeface="Arial" panose="020B0604020202020204" pitchFamily="34" charset="0"/>
              </a:rPr>
              <a:t>Talanta</a:t>
            </a:r>
            <a:r>
              <a:rPr lang="en-GB" altLang="zh-CN" sz="900" i="1" dirty="0">
                <a:latin typeface="Arial" panose="020B0604020202020204" pitchFamily="34" charset="0"/>
                <a:cs typeface="Arial" panose="020B0604020202020204" pitchFamily="34" charset="0"/>
              </a:rPr>
              <a:t>, 2023. 259: p. 124484.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B68502-C22E-4A3C-95AD-3C43CF32DBAB}"/>
              </a:ext>
            </a:extLst>
          </p:cNvPr>
          <p:cNvSpPr txBox="1"/>
          <p:nvPr/>
        </p:nvSpPr>
        <p:spPr>
          <a:xfrm>
            <a:off x="0" y="-24648"/>
            <a:ext cx="12192000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 test of the MSCMcalib method using</a:t>
            </a:r>
            <a:r>
              <a:rPr lang="en-GB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 (-) ESI FT-ICR MS spectrum of non-standard organic matter sample XX01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S* </a:t>
            </a:r>
            <a:r>
              <a:rPr lang="en-GB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collected from Xiangxi Bay in the Three Gorges Reservoir, Hubei, China 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as input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256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</Words>
  <Application>Microsoft Office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University of Manchester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Qiong Pan</dc:creator>
  <cp:lastModifiedBy>Qiong Pan</cp:lastModifiedBy>
  <cp:revision>1</cp:revision>
  <dcterms:created xsi:type="dcterms:W3CDTF">2024-01-19T12:57:19Z</dcterms:created>
  <dcterms:modified xsi:type="dcterms:W3CDTF">2024-01-19T12:59:19Z</dcterms:modified>
</cp:coreProperties>
</file>

<file path=docProps/thumbnail.jpeg>
</file>